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9" r:id="rId2"/>
    <p:sldId id="280" r:id="rId3"/>
    <p:sldId id="281" r:id="rId4"/>
    <p:sldId id="303" r:id="rId5"/>
    <p:sldId id="313" r:id="rId6"/>
    <p:sldId id="304" r:id="rId7"/>
    <p:sldId id="282" r:id="rId8"/>
    <p:sldId id="283" r:id="rId9"/>
    <p:sldId id="290" r:id="rId10"/>
    <p:sldId id="291" r:id="rId11"/>
    <p:sldId id="317" r:id="rId12"/>
    <p:sldId id="284" r:id="rId13"/>
    <p:sldId id="314" r:id="rId14"/>
    <p:sldId id="308" r:id="rId15"/>
    <p:sldId id="309" r:id="rId16"/>
    <p:sldId id="311" r:id="rId17"/>
    <p:sldId id="310" r:id="rId18"/>
    <p:sldId id="315" r:id="rId19"/>
    <p:sldId id="305" r:id="rId20"/>
    <p:sldId id="316" r:id="rId21"/>
    <p:sldId id="307" r:id="rId22"/>
    <p:sldId id="312" r:id="rId23"/>
    <p:sldId id="300" r:id="rId24"/>
    <p:sldId id="301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tingolo, Rob" initials="P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0C0C0"/>
    <a:srgbClr val="12326F"/>
    <a:srgbClr val="CC3300"/>
    <a:srgbClr val="5285B8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965" autoAdjust="0"/>
  </p:normalViewPr>
  <p:slideViewPr>
    <p:cSldViewPr>
      <p:cViewPr>
        <p:scale>
          <a:sx n="75" d="100"/>
          <a:sy n="75" d="100"/>
        </p:scale>
        <p:origin x="-141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aking%20Connections\HU%20Analysis\new%20charts\forchart.csv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Making%20Connections\HU%20Analysis\new%20charts\forchart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580213657503341E-2"/>
          <c:y val="2.9140471614276561E-2"/>
          <c:w val="0.94233791499746744"/>
          <c:h val="0.8997243061152788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'Sheet1 (2)'!$B$1</c:f>
              <c:strCache>
                <c:ptCount val="1"/>
                <c:pt idx="0">
                  <c:v>anyturn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'Sheet1 (2)'!$A$2:$A$80</c:f>
              <c:strCache>
                <c:ptCount val="79"/>
                <c:pt idx="0">
                  <c:v>1A</c:v>
                </c:pt>
                <c:pt idx="1">
                  <c:v>1D</c:v>
                </c:pt>
                <c:pt idx="2">
                  <c:v>1B</c:v>
                </c:pt>
                <c:pt idx="3">
                  <c:v>1C</c:v>
                </c:pt>
                <c:pt idx="5">
                  <c:v>2A</c:v>
                </c:pt>
                <c:pt idx="6">
                  <c:v>2D</c:v>
                </c:pt>
                <c:pt idx="7">
                  <c:v>2F</c:v>
                </c:pt>
                <c:pt idx="8">
                  <c:v>2E</c:v>
                </c:pt>
                <c:pt idx="9">
                  <c:v>2C</c:v>
                </c:pt>
                <c:pt idx="10">
                  <c:v>2B</c:v>
                </c:pt>
                <c:pt idx="11">
                  <c:v>2G</c:v>
                </c:pt>
                <c:pt idx="13">
                  <c:v>3G</c:v>
                </c:pt>
                <c:pt idx="14">
                  <c:v>3A</c:v>
                </c:pt>
                <c:pt idx="15">
                  <c:v>3I</c:v>
                </c:pt>
                <c:pt idx="16">
                  <c:v>3F</c:v>
                </c:pt>
                <c:pt idx="17">
                  <c:v>3E</c:v>
                </c:pt>
                <c:pt idx="18">
                  <c:v>3D</c:v>
                </c:pt>
                <c:pt idx="19">
                  <c:v>3C</c:v>
                </c:pt>
                <c:pt idx="20">
                  <c:v>3H</c:v>
                </c:pt>
                <c:pt idx="21">
                  <c:v>3B</c:v>
                </c:pt>
                <c:pt idx="23">
                  <c:v>4H</c:v>
                </c:pt>
                <c:pt idx="24">
                  <c:v>4I</c:v>
                </c:pt>
                <c:pt idx="25">
                  <c:v>4K</c:v>
                </c:pt>
                <c:pt idx="26">
                  <c:v>4F</c:v>
                </c:pt>
                <c:pt idx="27">
                  <c:v>4C</c:v>
                </c:pt>
                <c:pt idx="28">
                  <c:v>4J</c:v>
                </c:pt>
                <c:pt idx="29">
                  <c:v>4N</c:v>
                </c:pt>
                <c:pt idx="30">
                  <c:v>4D</c:v>
                </c:pt>
                <c:pt idx="31">
                  <c:v>4M</c:v>
                </c:pt>
                <c:pt idx="32">
                  <c:v>4E</c:v>
                </c:pt>
                <c:pt idx="33">
                  <c:v>4B</c:v>
                </c:pt>
                <c:pt idx="34">
                  <c:v>4G</c:v>
                </c:pt>
                <c:pt idx="35">
                  <c:v>4A</c:v>
                </c:pt>
                <c:pt idx="36">
                  <c:v>4L</c:v>
                </c:pt>
                <c:pt idx="38">
                  <c:v>5B</c:v>
                </c:pt>
                <c:pt idx="39">
                  <c:v>5E</c:v>
                </c:pt>
                <c:pt idx="40">
                  <c:v>5C</c:v>
                </c:pt>
                <c:pt idx="41">
                  <c:v>5A</c:v>
                </c:pt>
                <c:pt idx="42">
                  <c:v>5F</c:v>
                </c:pt>
                <c:pt idx="43">
                  <c:v>5D</c:v>
                </c:pt>
                <c:pt idx="45">
                  <c:v>6A</c:v>
                </c:pt>
                <c:pt idx="46">
                  <c:v>6D</c:v>
                </c:pt>
                <c:pt idx="47">
                  <c:v>6I</c:v>
                </c:pt>
                <c:pt idx="48">
                  <c:v>6B</c:v>
                </c:pt>
                <c:pt idx="49">
                  <c:v>6G</c:v>
                </c:pt>
                <c:pt idx="50">
                  <c:v>6H</c:v>
                </c:pt>
                <c:pt idx="51">
                  <c:v>6J</c:v>
                </c:pt>
                <c:pt idx="52">
                  <c:v>6C</c:v>
                </c:pt>
                <c:pt idx="53">
                  <c:v>6E</c:v>
                </c:pt>
                <c:pt idx="54">
                  <c:v>6F</c:v>
                </c:pt>
                <c:pt idx="56">
                  <c:v>7D</c:v>
                </c:pt>
                <c:pt idx="57">
                  <c:v>7B</c:v>
                </c:pt>
                <c:pt idx="58">
                  <c:v>7C</c:v>
                </c:pt>
                <c:pt idx="59">
                  <c:v>7A</c:v>
                </c:pt>
                <c:pt idx="61">
                  <c:v>8B</c:v>
                </c:pt>
                <c:pt idx="62">
                  <c:v>8D</c:v>
                </c:pt>
                <c:pt idx="63">
                  <c:v>8C</c:v>
                </c:pt>
                <c:pt idx="64">
                  <c:v>8A</c:v>
                </c:pt>
                <c:pt idx="65">
                  <c:v>8E</c:v>
                </c:pt>
                <c:pt idx="67">
                  <c:v>9E</c:v>
                </c:pt>
                <c:pt idx="68">
                  <c:v>9C</c:v>
                </c:pt>
                <c:pt idx="69">
                  <c:v>9B</c:v>
                </c:pt>
                <c:pt idx="70">
                  <c:v>9D</c:v>
                </c:pt>
                <c:pt idx="71">
                  <c:v>9A</c:v>
                </c:pt>
                <c:pt idx="73">
                  <c:v>10C</c:v>
                </c:pt>
                <c:pt idx="74">
                  <c:v>10B</c:v>
                </c:pt>
                <c:pt idx="75">
                  <c:v>10A</c:v>
                </c:pt>
                <c:pt idx="76">
                  <c:v>10D</c:v>
                </c:pt>
                <c:pt idx="77">
                  <c:v>10F</c:v>
                </c:pt>
                <c:pt idx="78">
                  <c:v>10E</c:v>
                </c:pt>
              </c:strCache>
            </c:strRef>
          </c:cat>
          <c:val>
            <c:numRef>
              <c:f>'Sheet1 (2)'!$C$2:$C$80</c:f>
              <c:numCache>
                <c:formatCode>General</c:formatCode>
                <c:ptCount val="79"/>
                <c:pt idx="0">
                  <c:v>0.71504307489999996</c:v>
                </c:pt>
                <c:pt idx="1">
                  <c:v>0.29529444910000002</c:v>
                </c:pt>
                <c:pt idx="2">
                  <c:v>0.26309271049999999</c:v>
                </c:pt>
                <c:pt idx="3">
                  <c:v>0.24247725680000001</c:v>
                </c:pt>
                <c:pt idx="5">
                  <c:v>0.30718038530000003</c:v>
                </c:pt>
                <c:pt idx="6">
                  <c:v>0.29404630650000002</c:v>
                </c:pt>
                <c:pt idx="7">
                  <c:v>0.28193832600000002</c:v>
                </c:pt>
                <c:pt idx="8">
                  <c:v>0.2699047034</c:v>
                </c:pt>
                <c:pt idx="9">
                  <c:v>0.2201942891</c:v>
                </c:pt>
                <c:pt idx="10">
                  <c:v>0.1202677264</c:v>
                </c:pt>
                <c:pt idx="11">
                  <c:v>0.117787505</c:v>
                </c:pt>
                <c:pt idx="13">
                  <c:v>0.38287752679999998</c:v>
                </c:pt>
                <c:pt idx="14">
                  <c:v>0.30630252099999999</c:v>
                </c:pt>
                <c:pt idx="15">
                  <c:v>0.27765353520000002</c:v>
                </c:pt>
                <c:pt idx="16">
                  <c:v>0.27576470590000002</c:v>
                </c:pt>
                <c:pt idx="17">
                  <c:v>0.25679840459999997</c:v>
                </c:pt>
                <c:pt idx="18">
                  <c:v>0.25586720089999998</c:v>
                </c:pt>
                <c:pt idx="19">
                  <c:v>0.24741200830000001</c:v>
                </c:pt>
                <c:pt idx="20">
                  <c:v>0.22775472569999999</c:v>
                </c:pt>
                <c:pt idx="21">
                  <c:v>0.1701984527</c:v>
                </c:pt>
                <c:pt idx="23">
                  <c:v>0.58133333330000003</c:v>
                </c:pt>
                <c:pt idx="24">
                  <c:v>0.44548494979999997</c:v>
                </c:pt>
                <c:pt idx="25">
                  <c:v>0.43768200350000003</c:v>
                </c:pt>
                <c:pt idx="26">
                  <c:v>0.42389577379999999</c:v>
                </c:pt>
                <c:pt idx="27">
                  <c:v>0.3489112123</c:v>
                </c:pt>
                <c:pt idx="28">
                  <c:v>0.34527911779999998</c:v>
                </c:pt>
                <c:pt idx="29">
                  <c:v>0.34434604899999999</c:v>
                </c:pt>
                <c:pt idx="30">
                  <c:v>0.32130490249999999</c:v>
                </c:pt>
                <c:pt idx="31">
                  <c:v>0.3029685681</c:v>
                </c:pt>
                <c:pt idx="32">
                  <c:v>0.3021281683</c:v>
                </c:pt>
                <c:pt idx="33">
                  <c:v>0.30082644629999999</c:v>
                </c:pt>
                <c:pt idx="34">
                  <c:v>0.29500657029999999</c:v>
                </c:pt>
                <c:pt idx="35">
                  <c:v>0.28784489190000001</c:v>
                </c:pt>
                <c:pt idx="36">
                  <c:v>0.20776255709999999</c:v>
                </c:pt>
                <c:pt idx="38">
                  <c:v>0.20956086709999999</c:v>
                </c:pt>
                <c:pt idx="39">
                  <c:v>0.16354389720000001</c:v>
                </c:pt>
                <c:pt idx="40">
                  <c:v>0.11841685289999999</c:v>
                </c:pt>
                <c:pt idx="41">
                  <c:v>0.1060920734</c:v>
                </c:pt>
                <c:pt idx="42">
                  <c:v>9.0529247899999998E-2</c:v>
                </c:pt>
                <c:pt idx="43">
                  <c:v>7.5678590700000006E-2</c:v>
                </c:pt>
                <c:pt idx="45">
                  <c:v>0.49929345269999997</c:v>
                </c:pt>
                <c:pt idx="46">
                  <c:v>0.49535160909999998</c:v>
                </c:pt>
                <c:pt idx="47">
                  <c:v>0.4515570934</c:v>
                </c:pt>
                <c:pt idx="48">
                  <c:v>0.42584663290000002</c:v>
                </c:pt>
                <c:pt idx="49">
                  <c:v>0.39058219179999998</c:v>
                </c:pt>
                <c:pt idx="50">
                  <c:v>0.37836107549999998</c:v>
                </c:pt>
                <c:pt idx="51">
                  <c:v>0.37168502650000002</c:v>
                </c:pt>
                <c:pt idx="52">
                  <c:v>0.35826666670000001</c:v>
                </c:pt>
                <c:pt idx="53">
                  <c:v>0.34763379039999998</c:v>
                </c:pt>
                <c:pt idx="54">
                  <c:v>0.28705440900000001</c:v>
                </c:pt>
                <c:pt idx="56">
                  <c:v>0.55307497890000001</c:v>
                </c:pt>
                <c:pt idx="57">
                  <c:v>0.4311265681</c:v>
                </c:pt>
                <c:pt idx="58">
                  <c:v>0.42103215770000002</c:v>
                </c:pt>
                <c:pt idx="59">
                  <c:v>0.37525834070000003</c:v>
                </c:pt>
                <c:pt idx="61">
                  <c:v>0.49275718140000002</c:v>
                </c:pt>
                <c:pt idx="62">
                  <c:v>0.49201536280000002</c:v>
                </c:pt>
                <c:pt idx="63">
                  <c:v>0.48159246579999998</c:v>
                </c:pt>
                <c:pt idx="64">
                  <c:v>0.38615695519999998</c:v>
                </c:pt>
                <c:pt idx="65">
                  <c:v>0.25140234569999997</c:v>
                </c:pt>
                <c:pt idx="67">
                  <c:v>0.33771705819999998</c:v>
                </c:pt>
                <c:pt idx="68">
                  <c:v>0.31334022750000001</c:v>
                </c:pt>
                <c:pt idx="69">
                  <c:v>0.24987869970000001</c:v>
                </c:pt>
                <c:pt idx="70">
                  <c:v>0.1841463415</c:v>
                </c:pt>
                <c:pt idx="71">
                  <c:v>0.160280225</c:v>
                </c:pt>
                <c:pt idx="73">
                  <c:v>0.43640821330000001</c:v>
                </c:pt>
                <c:pt idx="74">
                  <c:v>0.4006682868</c:v>
                </c:pt>
                <c:pt idx="75">
                  <c:v>0.39408752330000002</c:v>
                </c:pt>
                <c:pt idx="76">
                  <c:v>0.3918646798</c:v>
                </c:pt>
                <c:pt idx="77">
                  <c:v>0.32036847489999998</c:v>
                </c:pt>
                <c:pt idx="78">
                  <c:v>0.31223064350000002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92071808"/>
        <c:axId val="92073344"/>
      </c:barChart>
      <c:catAx>
        <c:axId val="92071808"/>
        <c:scaling>
          <c:orientation val="minMax"/>
        </c:scaling>
        <c:delete val="1"/>
        <c:axPos val="b"/>
        <c:majorTickMark val="out"/>
        <c:minorTickMark val="none"/>
        <c:tickLblPos val="nextTo"/>
        <c:crossAx val="92073344"/>
        <c:crosses val="autoZero"/>
        <c:auto val="1"/>
        <c:lblAlgn val="ctr"/>
        <c:lblOffset val="100"/>
        <c:noMultiLvlLbl val="0"/>
      </c:catAx>
      <c:valAx>
        <c:axId val="92073344"/>
        <c:scaling>
          <c:orientation val="minMax"/>
          <c:max val="0.8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071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871851544872682E-2"/>
          <c:y val="3.5833229179685872E-2"/>
          <c:w val="0.92004627711009812"/>
          <c:h val="0.8542594675665541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anyturn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Sheet1!$A$2:$A$80</c:f>
              <c:strCache>
                <c:ptCount val="79"/>
                <c:pt idx="0">
                  <c:v>1A</c:v>
                </c:pt>
                <c:pt idx="1">
                  <c:v>1D</c:v>
                </c:pt>
                <c:pt idx="2">
                  <c:v>1C</c:v>
                </c:pt>
                <c:pt idx="3">
                  <c:v>1B</c:v>
                </c:pt>
                <c:pt idx="5">
                  <c:v>2E</c:v>
                </c:pt>
                <c:pt idx="6">
                  <c:v>2C</c:v>
                </c:pt>
                <c:pt idx="7">
                  <c:v>2A</c:v>
                </c:pt>
                <c:pt idx="8">
                  <c:v>2D</c:v>
                </c:pt>
                <c:pt idx="9">
                  <c:v>2G</c:v>
                </c:pt>
                <c:pt idx="10">
                  <c:v>2F</c:v>
                </c:pt>
                <c:pt idx="11">
                  <c:v>2B</c:v>
                </c:pt>
                <c:pt idx="13">
                  <c:v>3D</c:v>
                </c:pt>
                <c:pt idx="14">
                  <c:v>3C</c:v>
                </c:pt>
                <c:pt idx="15">
                  <c:v>3E</c:v>
                </c:pt>
                <c:pt idx="16">
                  <c:v>3B</c:v>
                </c:pt>
                <c:pt idx="17">
                  <c:v>3I</c:v>
                </c:pt>
                <c:pt idx="18">
                  <c:v>3A</c:v>
                </c:pt>
                <c:pt idx="19">
                  <c:v>3G</c:v>
                </c:pt>
                <c:pt idx="20">
                  <c:v>3H</c:v>
                </c:pt>
                <c:pt idx="21">
                  <c:v>3F</c:v>
                </c:pt>
                <c:pt idx="23">
                  <c:v>4H</c:v>
                </c:pt>
                <c:pt idx="24">
                  <c:v>4K</c:v>
                </c:pt>
                <c:pt idx="25">
                  <c:v>4D</c:v>
                </c:pt>
                <c:pt idx="26">
                  <c:v>4I</c:v>
                </c:pt>
                <c:pt idx="27">
                  <c:v>4C</c:v>
                </c:pt>
                <c:pt idx="28">
                  <c:v>4M</c:v>
                </c:pt>
                <c:pt idx="29">
                  <c:v>4F</c:v>
                </c:pt>
                <c:pt idx="30">
                  <c:v>4B</c:v>
                </c:pt>
                <c:pt idx="31">
                  <c:v>4A</c:v>
                </c:pt>
                <c:pt idx="32">
                  <c:v>4L</c:v>
                </c:pt>
                <c:pt idx="33">
                  <c:v>4G</c:v>
                </c:pt>
                <c:pt idx="34">
                  <c:v>4N</c:v>
                </c:pt>
                <c:pt idx="35">
                  <c:v>4J</c:v>
                </c:pt>
                <c:pt idx="36">
                  <c:v>4E</c:v>
                </c:pt>
                <c:pt idx="38">
                  <c:v>5A</c:v>
                </c:pt>
                <c:pt idx="39">
                  <c:v>5B</c:v>
                </c:pt>
                <c:pt idx="40">
                  <c:v>5E</c:v>
                </c:pt>
                <c:pt idx="41">
                  <c:v>5C</c:v>
                </c:pt>
                <c:pt idx="42">
                  <c:v>5F</c:v>
                </c:pt>
                <c:pt idx="43">
                  <c:v>5D</c:v>
                </c:pt>
                <c:pt idx="45">
                  <c:v>6H</c:v>
                </c:pt>
                <c:pt idx="46">
                  <c:v>6G</c:v>
                </c:pt>
                <c:pt idx="47">
                  <c:v>6E</c:v>
                </c:pt>
                <c:pt idx="48">
                  <c:v>6D</c:v>
                </c:pt>
                <c:pt idx="49">
                  <c:v>6C</c:v>
                </c:pt>
                <c:pt idx="50">
                  <c:v>6I</c:v>
                </c:pt>
                <c:pt idx="51">
                  <c:v>6F</c:v>
                </c:pt>
                <c:pt idx="52">
                  <c:v>6J</c:v>
                </c:pt>
                <c:pt idx="53">
                  <c:v>6B</c:v>
                </c:pt>
                <c:pt idx="54">
                  <c:v>6A</c:v>
                </c:pt>
                <c:pt idx="56">
                  <c:v>7B</c:v>
                </c:pt>
                <c:pt idx="57">
                  <c:v>7A</c:v>
                </c:pt>
                <c:pt idx="58">
                  <c:v>7D</c:v>
                </c:pt>
                <c:pt idx="59">
                  <c:v>7C</c:v>
                </c:pt>
                <c:pt idx="61">
                  <c:v>8A</c:v>
                </c:pt>
                <c:pt idx="62">
                  <c:v>8D</c:v>
                </c:pt>
                <c:pt idx="63">
                  <c:v>8B</c:v>
                </c:pt>
                <c:pt idx="64">
                  <c:v>8E</c:v>
                </c:pt>
                <c:pt idx="65">
                  <c:v>8C</c:v>
                </c:pt>
                <c:pt idx="67">
                  <c:v>9B</c:v>
                </c:pt>
                <c:pt idx="68">
                  <c:v>9C</c:v>
                </c:pt>
                <c:pt idx="69">
                  <c:v>9E</c:v>
                </c:pt>
                <c:pt idx="70">
                  <c:v>9A</c:v>
                </c:pt>
                <c:pt idx="71">
                  <c:v>9D</c:v>
                </c:pt>
                <c:pt idx="73">
                  <c:v>10E</c:v>
                </c:pt>
                <c:pt idx="74">
                  <c:v>10D</c:v>
                </c:pt>
                <c:pt idx="75">
                  <c:v>10C</c:v>
                </c:pt>
                <c:pt idx="76">
                  <c:v>10F</c:v>
                </c:pt>
                <c:pt idx="77">
                  <c:v>10A</c:v>
                </c:pt>
                <c:pt idx="78">
                  <c:v>10B</c:v>
                </c:pt>
              </c:strCache>
            </c:strRef>
          </c:cat>
          <c:val>
            <c:numRef>
              <c:f>Sheet1!$B$1:$B$80</c:f>
              <c:numCache>
                <c:formatCode>General</c:formatCode>
                <c:ptCount val="80"/>
                <c:pt idx="0">
                  <c:v>0</c:v>
                </c:pt>
                <c:pt idx="1">
                  <c:v>0.57401301189999998</c:v>
                </c:pt>
                <c:pt idx="2">
                  <c:v>0.51192506419999995</c:v>
                </c:pt>
                <c:pt idx="3">
                  <c:v>0.46594386970000001</c:v>
                </c:pt>
                <c:pt idx="4">
                  <c:v>0.37301039650000001</c:v>
                </c:pt>
                <c:pt idx="6">
                  <c:v>0.54931501760000001</c:v>
                </c:pt>
                <c:pt idx="7">
                  <c:v>0.44909862389999999</c:v>
                </c:pt>
                <c:pt idx="8">
                  <c:v>0.41346861810000002</c:v>
                </c:pt>
                <c:pt idx="9">
                  <c:v>0.36277226229999998</c:v>
                </c:pt>
                <c:pt idx="10">
                  <c:v>0.32160924819999998</c:v>
                </c:pt>
                <c:pt idx="11">
                  <c:v>0.29003473410000002</c:v>
                </c:pt>
                <c:pt idx="12">
                  <c:v>0.2789996112</c:v>
                </c:pt>
                <c:pt idx="14">
                  <c:v>0.54035785069999998</c:v>
                </c:pt>
                <c:pt idx="15">
                  <c:v>0.51997846260000002</c:v>
                </c:pt>
                <c:pt idx="16">
                  <c:v>0.49116850639999998</c:v>
                </c:pt>
                <c:pt idx="17">
                  <c:v>0.48723379979999998</c:v>
                </c:pt>
                <c:pt idx="18">
                  <c:v>0.42837759590000002</c:v>
                </c:pt>
                <c:pt idx="19">
                  <c:v>0.4101809616</c:v>
                </c:pt>
                <c:pt idx="20">
                  <c:v>0.35317944289999997</c:v>
                </c:pt>
                <c:pt idx="21">
                  <c:v>0.34109317649999998</c:v>
                </c:pt>
                <c:pt idx="22">
                  <c:v>0.32067075699999997</c:v>
                </c:pt>
                <c:pt idx="24">
                  <c:v>0.57665143409999997</c:v>
                </c:pt>
                <c:pt idx="25">
                  <c:v>0.42200811729999999</c:v>
                </c:pt>
                <c:pt idx="26">
                  <c:v>0.37084391329999999</c:v>
                </c:pt>
                <c:pt idx="27">
                  <c:v>0.3407397774</c:v>
                </c:pt>
                <c:pt idx="28">
                  <c:v>0.33331255409999999</c:v>
                </c:pt>
                <c:pt idx="29">
                  <c:v>0.33253041329999999</c:v>
                </c:pt>
                <c:pt idx="30">
                  <c:v>0.30901537899999998</c:v>
                </c:pt>
                <c:pt idx="31">
                  <c:v>0.29942186679999999</c:v>
                </c:pt>
                <c:pt idx="32">
                  <c:v>0.27984051409999999</c:v>
                </c:pt>
                <c:pt idx="33">
                  <c:v>0.2715768482</c:v>
                </c:pt>
                <c:pt idx="34">
                  <c:v>0.24445119409999999</c:v>
                </c:pt>
                <c:pt idx="35">
                  <c:v>0.23873858680000001</c:v>
                </c:pt>
                <c:pt idx="36">
                  <c:v>0.23487867000000001</c:v>
                </c:pt>
                <c:pt idx="37">
                  <c:v>0.2090598702</c:v>
                </c:pt>
                <c:pt idx="39">
                  <c:v>0.52127622630000003</c:v>
                </c:pt>
                <c:pt idx="40">
                  <c:v>0.36672689310000001</c:v>
                </c:pt>
                <c:pt idx="41">
                  <c:v>0.35642598390000002</c:v>
                </c:pt>
                <c:pt idx="42">
                  <c:v>0.34518297599999997</c:v>
                </c:pt>
                <c:pt idx="43">
                  <c:v>0.33788025059999999</c:v>
                </c:pt>
                <c:pt idx="44">
                  <c:v>0.23140918599999999</c:v>
                </c:pt>
                <c:pt idx="46">
                  <c:v>0.77410581970000003</c:v>
                </c:pt>
                <c:pt idx="47">
                  <c:v>0.73070688309999998</c:v>
                </c:pt>
                <c:pt idx="48">
                  <c:v>0.57116889680000005</c:v>
                </c:pt>
                <c:pt idx="49">
                  <c:v>0.5185890997</c:v>
                </c:pt>
                <c:pt idx="50">
                  <c:v>0.51238744000000003</c:v>
                </c:pt>
                <c:pt idx="51">
                  <c:v>0.45070197760000003</c:v>
                </c:pt>
                <c:pt idx="52">
                  <c:v>0.43740700290000001</c:v>
                </c:pt>
                <c:pt idx="53">
                  <c:v>0.42431982540000002</c:v>
                </c:pt>
                <c:pt idx="54">
                  <c:v>0.36923254160000002</c:v>
                </c:pt>
                <c:pt idx="55">
                  <c:v>0.34453428990000001</c:v>
                </c:pt>
                <c:pt idx="57">
                  <c:v>0.55012621650000004</c:v>
                </c:pt>
                <c:pt idx="58">
                  <c:v>0.5139699821</c:v>
                </c:pt>
                <c:pt idx="59">
                  <c:v>0.42657876639999998</c:v>
                </c:pt>
                <c:pt idx="60">
                  <c:v>0.38761569219999997</c:v>
                </c:pt>
                <c:pt idx="62">
                  <c:v>0.59821696209999997</c:v>
                </c:pt>
                <c:pt idx="63">
                  <c:v>0.53161166410000005</c:v>
                </c:pt>
                <c:pt idx="64">
                  <c:v>0.51087884220000002</c:v>
                </c:pt>
                <c:pt idx="65">
                  <c:v>0.4367923199</c:v>
                </c:pt>
                <c:pt idx="66">
                  <c:v>0.42671610339999999</c:v>
                </c:pt>
                <c:pt idx="68">
                  <c:v>0.57666601370000004</c:v>
                </c:pt>
                <c:pt idx="69">
                  <c:v>0.51835132579999998</c:v>
                </c:pt>
                <c:pt idx="70">
                  <c:v>0.42379244150000001</c:v>
                </c:pt>
                <c:pt idx="71">
                  <c:v>0.41116231219999999</c:v>
                </c:pt>
                <c:pt idx="72">
                  <c:v>0.40594870039999997</c:v>
                </c:pt>
                <c:pt idx="74">
                  <c:v>0.55402380819999997</c:v>
                </c:pt>
                <c:pt idx="75">
                  <c:v>0.52878806140000001</c:v>
                </c:pt>
                <c:pt idx="76">
                  <c:v>0.52345846770000004</c:v>
                </c:pt>
                <c:pt idx="77">
                  <c:v>0.4808921256</c:v>
                </c:pt>
                <c:pt idx="78">
                  <c:v>0.39759132390000002</c:v>
                </c:pt>
                <c:pt idx="79">
                  <c:v>0.36299039519999998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01218944"/>
        <c:axId val="101220736"/>
      </c:barChart>
      <c:catAx>
        <c:axId val="101218944"/>
        <c:scaling>
          <c:orientation val="minMax"/>
        </c:scaling>
        <c:delete val="1"/>
        <c:axPos val="b"/>
        <c:majorTickMark val="out"/>
        <c:minorTickMark val="none"/>
        <c:tickLblPos val="nextTo"/>
        <c:crossAx val="101220736"/>
        <c:crosses val="autoZero"/>
        <c:auto val="1"/>
        <c:lblAlgn val="ctr"/>
        <c:lblOffset val="100"/>
        <c:noMultiLvlLbl val="0"/>
      </c:catAx>
      <c:valAx>
        <c:axId val="101220736"/>
        <c:scaling>
          <c:orientation val="minMax"/>
          <c:max val="0.8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1218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0.07018</cdr:x>
      <cdr:y>0.90476</cdr:y>
    </cdr:from>
    <cdr:to>
      <cdr:x>0.14035</cdr:x>
      <cdr:y>0.95238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600" y="4343400"/>
          <a:ext cx="609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/>
            <a:t>Denver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0.13158</cdr:x>
      <cdr:y>0.90476</cdr:y>
    </cdr:from>
    <cdr:to>
      <cdr:x>0.2193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43000" y="4343400"/>
          <a:ext cx="762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Des Moines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0.22807</cdr:x>
      <cdr:y>0.90476</cdr:y>
    </cdr:from>
    <cdr:to>
      <cdr:x>0.32456</cdr:x>
      <cdr:y>0.95238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81200" y="4343400"/>
          <a:ext cx="838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Indianapolis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0.37719</cdr:x>
      <cdr:y>0.90476</cdr:y>
    </cdr:from>
    <cdr:to>
      <cdr:x>0.48246</cdr:x>
      <cdr:y>0.95238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76600" y="4343400"/>
          <a:ext cx="914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San Antonio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0.51754</cdr:x>
      <cdr:y>0.90476</cdr:y>
    </cdr:from>
    <cdr:to>
      <cdr:x>0.58772</cdr:x>
      <cdr:y>0.95238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495800" y="4343400"/>
          <a:ext cx="609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Seattle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0.61404</cdr:x>
      <cdr:y>0.90476</cdr:y>
    </cdr:from>
    <cdr:to>
      <cdr:x>0.69298</cdr:x>
      <cdr:y>0.95238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334000" y="4343400"/>
          <a:ext cx="685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Hartford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0.70175</cdr:x>
      <cdr:y>0.90476</cdr:y>
    </cdr:from>
    <cdr:to>
      <cdr:x>0.7807</cdr:x>
      <cdr:y>0.95238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096000" y="4343400"/>
          <a:ext cx="685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b="1" dirty="0" err="1" smtClean="0"/>
            <a:t>L’Ville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0.75439</cdr:x>
      <cdr:y>0.90476</cdr:y>
    </cdr:from>
    <cdr:to>
      <cdr:x>0.85088</cdr:x>
      <cdr:y>0.95238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553200" y="4343400"/>
          <a:ext cx="838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Milwaukee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0.82456</cdr:x>
      <cdr:y>0.90476</cdr:y>
    </cdr:from>
    <cdr:to>
      <cdr:x>0.92105</cdr:x>
      <cdr:y>0.95238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162800" y="4343400"/>
          <a:ext cx="838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Oakland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0.90351</cdr:x>
      <cdr:y>0.90476</cdr:y>
    </cdr:from>
    <cdr:to>
      <cdr:x>1</cdr:x>
      <cdr:y>0.95238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848600" y="4343400"/>
          <a:ext cx="838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Providence</a:t>
          </a:r>
          <a:endParaRPr lang="en-US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7B5FAA-9172-400D-817D-8A7907E8D6A8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A7276F-5DBA-41CB-B9F2-E4059AB0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15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B2FCB0-AD79-4D84-923D-75E1231C68C3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8B881B-B5FE-420E-84AC-9DD99B28D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57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5D0DC-5A42-45A7-A1D1-45D39285C4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853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5D0DC-5A42-45A7-A1D1-45D39285C4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69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5D0DC-5A42-45A7-A1D1-45D39285C4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69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B881B-B5FE-420E-84AC-9DD99B28DAF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42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B881B-B5FE-420E-84AC-9DD99B28DAF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42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r>
              <a:rPr lang="en-US" baseline="0" dirty="0" smtClean="0"/>
              <a:t> difference by whether kids present or not</a:t>
            </a:r>
            <a:r>
              <a:rPr lang="en-US" baseline="0" smtClean="0"/>
              <a:t>, married or not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B881B-B5FE-420E-84AC-9DD99B28DAF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429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r>
              <a:rPr lang="en-US" baseline="0" dirty="0" smtClean="0"/>
              <a:t> difference by whether kids present or not, married or not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B881B-B5FE-420E-84AC-9DD99B28DAF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429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5D0DC-5A42-45A7-A1D1-45D39285C40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69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r>
              <a:rPr lang="en-US" baseline="0" dirty="0" smtClean="0"/>
              <a:t> built environment factors (physical condition, proximity to commercial businesses, factories, or parks) didn’t matter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B881B-B5FE-420E-84AC-9DD99B28DAF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429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5D0DC-5A42-45A7-A1D1-45D39285C40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694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B881B-B5FE-420E-84AC-9DD99B28DAF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4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Note that some turnover is normal. And movement</a:t>
            </a:r>
            <a:r>
              <a:rPr lang="en-US" sz="1400" baseline="0" dirty="0" smtClean="0"/>
              <a:t> can produce vibrancy as well. But in poor neighborhoods, residential instability is often of concern.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5D0DC-5A42-45A7-A1D1-45D39285C4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690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baseline="0" dirty="0" smtClean="0"/>
              <a:t>overty and neighborhood collective efficacy don’t appear to matter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B881B-B5FE-420E-84AC-9DD99B28DAF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429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5D0DC-5A42-45A7-A1D1-45D39285C40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609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B881B-B5FE-420E-84AC-9DD99B28DAF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71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5D0DC-5A42-45A7-A1D1-45D39285C4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69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B881B-B5FE-420E-84AC-9DD99B28DA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78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5D0DC-5A42-45A7-A1D1-45D39285C4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69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B881B-B5FE-420E-84AC-9DD99B28DAF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26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5D0DC-5A42-45A7-A1D1-45D39285C4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69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5D0DC-5A42-45A7-A1D1-45D39285C4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69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5D0DC-5A42-45A7-A1D1-45D39285C4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50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74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46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1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6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80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58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94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01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6035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684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7103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937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676400"/>
            <a:ext cx="8839200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 flipH="1">
            <a:off x="457200" y="6332537"/>
            <a:ext cx="7696200" cy="0"/>
          </a:xfrm>
          <a:prstGeom prst="line">
            <a:avLst/>
          </a:prstGeom>
          <a:noFill/>
          <a:ln w="9525">
            <a:solidFill>
              <a:srgbClr val="5285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5285B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12326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43" name="Picture 19" descr="UI-logo-square-onl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300" y="6203950"/>
            <a:ext cx="292100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8"/>
          <p:cNvSpPr txBox="1">
            <a:spLocks noChangeArrowheads="1"/>
          </p:cNvSpPr>
          <p:nvPr userDrawn="1"/>
        </p:nvSpPr>
        <p:spPr bwMode="auto">
          <a:xfrm>
            <a:off x="533400" y="6336505"/>
            <a:ext cx="19543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aseline="0" dirty="0" smtClean="0">
                <a:solidFill>
                  <a:srgbClr val="12326F"/>
                </a:solidFill>
                <a:latin typeface="Palatino Linotype" pitchFamily="18" charset="0"/>
              </a:rPr>
              <a:t>THE URBAN </a:t>
            </a:r>
            <a:r>
              <a:rPr lang="en-US" sz="1200" baseline="0" dirty="0">
                <a:solidFill>
                  <a:srgbClr val="12326F"/>
                </a:solidFill>
                <a:latin typeface="Palatino Linotype" pitchFamily="18" charset="0"/>
              </a:rPr>
              <a:t>INSTITUTE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858000" y="627139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AA6DD-A3DC-4CE2-A248-D8501B50D4A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aseline="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5285B8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5285B8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5285B8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5285B8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285B8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285B8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285B8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285B8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33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7630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Neighborhood Stability and Neighborhood Change: A Study of Housing Unit Turnover in Low-Income Neighborhoods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91000"/>
            <a:ext cx="91440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Brett </a:t>
            </a:r>
            <a:r>
              <a:rPr lang="en-US" sz="2800" dirty="0"/>
              <a:t>Theodos, Claudia Coulton, and Rob </a:t>
            </a:r>
            <a:r>
              <a:rPr lang="en-US" sz="2800" dirty="0" smtClean="0"/>
              <a:t>Pitingolo</a:t>
            </a:r>
          </a:p>
          <a:p>
            <a:r>
              <a:rPr lang="en-US" sz="2800" dirty="0" smtClean="0"/>
              <a:t>April 11, 2013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2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smtClean="0"/>
              <a:t>Resident Defined Neighborhoods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7" t="21111" r="10697" b="19074"/>
          <a:stretch/>
        </p:blipFill>
        <p:spPr>
          <a:xfrm>
            <a:off x="2057400" y="1497129"/>
            <a:ext cx="4902200" cy="48274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57400" y="1420929"/>
            <a:ext cx="1577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Providence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91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Low Turnover </a:t>
            </a:r>
            <a:r>
              <a:rPr lang="en-US" dirty="0"/>
              <a:t>in </a:t>
            </a:r>
            <a:r>
              <a:rPr lang="en-US" dirty="0" smtClean="0"/>
              <a:t>High Homeownership </a:t>
            </a:r>
            <a:r>
              <a:rPr lang="en-US" dirty="0" err="1"/>
              <a:t>N’hoods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65250"/>
            <a:ext cx="8686800" cy="488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027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3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What characteristics of </a:t>
            </a:r>
            <a:r>
              <a:rPr lang="en-US" dirty="0" smtClean="0"/>
              <a:t>households, housing </a:t>
            </a:r>
            <a:r>
              <a:rPr lang="en-US" dirty="0"/>
              <a:t>units, </a:t>
            </a:r>
            <a:r>
              <a:rPr lang="en-US" dirty="0" smtClean="0"/>
              <a:t>and </a:t>
            </a:r>
            <a:r>
              <a:rPr lang="en-US" dirty="0"/>
              <a:t>neighborhoods are associated with the </a:t>
            </a:r>
            <a:r>
              <a:rPr lang="en-US" dirty="0" smtClean="0"/>
              <a:t>higher </a:t>
            </a:r>
            <a:r>
              <a:rPr lang="en-US" dirty="0"/>
              <a:t>rates of turnover?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8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2700" y="2667000"/>
            <a:ext cx="9144000" cy="1143000"/>
          </a:xfrm>
        </p:spPr>
        <p:txBody>
          <a:bodyPr/>
          <a:lstStyle/>
          <a:p>
            <a:r>
              <a:rPr lang="en-US" dirty="0"/>
              <a:t>Household factors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3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a big driver in turnover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16200000">
            <a:off x="-2229104" y="3829304"/>
            <a:ext cx="47967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Percent Increase/Decrease Likelihood Odds of </a:t>
            </a:r>
            <a:r>
              <a:rPr lang="en-US" sz="1600" dirty="0" smtClean="0">
                <a:latin typeface="+mn-lt"/>
              </a:rPr>
              <a:t>Turnover</a:t>
            </a:r>
            <a:endParaRPr lang="en-US" sz="1600" dirty="0"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4775"/>
            <a:ext cx="8839200" cy="494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342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Low-income households turn over more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2229104" y="3829304"/>
            <a:ext cx="47967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Percent Increase/Decrease Likelihood Odds of </a:t>
            </a:r>
            <a:r>
              <a:rPr lang="en-US" sz="1600" dirty="0" smtClean="0">
                <a:latin typeface="+mn-lt"/>
              </a:rPr>
              <a:t>Turnover</a:t>
            </a:r>
            <a:endParaRPr lang="en-US" sz="1600" dirty="0">
              <a:latin typeface="+mn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8839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972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Employment, Financial Distress, and Collective Efficacy Matter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2229104" y="3829304"/>
            <a:ext cx="47967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Percent Increase/Decrease Likelihood Odds of </a:t>
            </a:r>
            <a:r>
              <a:rPr lang="en-US" sz="1600" dirty="0" smtClean="0">
                <a:latin typeface="+mn-lt"/>
              </a:rPr>
              <a:t>Turnover</a:t>
            </a:r>
            <a:endParaRPr lang="en-US" sz="1600" dirty="0">
              <a:latin typeface="+mn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3375"/>
            <a:ext cx="8839200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549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Small difference by race/ethnicity or nativity</a:t>
            </a:r>
            <a:endParaRPr lang="en-US" sz="3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2229104" y="3829304"/>
            <a:ext cx="47967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Percent Increase/Decrease Likelihood Odds of </a:t>
            </a:r>
            <a:r>
              <a:rPr lang="en-US" sz="1600" dirty="0" smtClean="0">
                <a:latin typeface="+mn-lt"/>
              </a:rPr>
              <a:t>Turnover</a:t>
            </a:r>
            <a:endParaRPr lang="en-US" sz="1600" dirty="0">
              <a:latin typeface="+mn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25"/>
            <a:ext cx="8839200" cy="495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46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2700" y="2667000"/>
            <a:ext cx="9144000" cy="1143000"/>
          </a:xfrm>
        </p:spPr>
        <p:txBody>
          <a:bodyPr/>
          <a:lstStyle/>
          <a:p>
            <a:r>
              <a:rPr lang="en-US" dirty="0" smtClean="0"/>
              <a:t>Housing unit factors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1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Turnover lower single-family homes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2229104" y="3829304"/>
            <a:ext cx="47967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Percent Increase/Decrease Likelihood Odds of </a:t>
            </a:r>
            <a:r>
              <a:rPr lang="en-US" sz="1600" dirty="0" smtClean="0">
                <a:latin typeface="+mn-lt"/>
              </a:rPr>
              <a:t>Turnover</a:t>
            </a:r>
            <a:endParaRPr lang="en-US" sz="1600" dirty="0">
              <a:latin typeface="+mn-lt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7175"/>
            <a:ext cx="8839200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598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look at Neighborhood Stability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Residential instability a concern in </a:t>
            </a:r>
            <a:r>
              <a:rPr lang="en-US" dirty="0" smtClean="0"/>
              <a:t>poor neighborhoods</a:t>
            </a:r>
            <a:endParaRPr lang="en-US" dirty="0"/>
          </a:p>
          <a:p>
            <a:pPr lvl="1"/>
            <a:r>
              <a:rPr lang="en-US" dirty="0" smtClean="0"/>
              <a:t>Churning moves can lead to worse outcomes for families and, in particular, kids</a:t>
            </a:r>
          </a:p>
          <a:p>
            <a:pPr lvl="1"/>
            <a:r>
              <a:rPr lang="en-US" dirty="0" smtClean="0"/>
              <a:t>Negative </a:t>
            </a:r>
            <a:r>
              <a:rPr lang="en-US" dirty="0"/>
              <a:t>effect on collective </a:t>
            </a:r>
            <a:r>
              <a:rPr lang="en-US" dirty="0" smtClean="0"/>
              <a:t>efficacy</a:t>
            </a:r>
          </a:p>
          <a:p>
            <a:pPr lvl="1"/>
            <a:r>
              <a:rPr lang="en-US" dirty="0" smtClean="0"/>
              <a:t>Resident </a:t>
            </a:r>
            <a:r>
              <a:rPr lang="en-US" dirty="0"/>
              <a:t>engagement and leadership  difficult to sustain</a:t>
            </a:r>
          </a:p>
          <a:p>
            <a:r>
              <a:rPr lang="en-US" dirty="0" smtClean="0"/>
              <a:t>Knowing </a:t>
            </a:r>
            <a:r>
              <a:rPr lang="en-US" dirty="0"/>
              <a:t>what types of </a:t>
            </a:r>
            <a:r>
              <a:rPr lang="en-US" dirty="0" smtClean="0"/>
              <a:t>households, housing units, </a:t>
            </a:r>
            <a:r>
              <a:rPr lang="en-US" dirty="0"/>
              <a:t>and neighborhoods are prone to instability can guide </a:t>
            </a:r>
            <a:r>
              <a:rPr lang="en-US" dirty="0" smtClean="0"/>
              <a:t>stabilization </a:t>
            </a:r>
            <a:r>
              <a:rPr lang="en-US" dirty="0"/>
              <a:t>efforts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7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2700" y="2667000"/>
            <a:ext cx="9144000" cy="1143000"/>
          </a:xfrm>
        </p:spPr>
        <p:txBody>
          <a:bodyPr/>
          <a:lstStyle/>
          <a:p>
            <a:r>
              <a:rPr lang="en-US" dirty="0" smtClean="0"/>
              <a:t>Neighborhood factors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0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&amp; neighborhood ownership associated with less turnover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2009044" y="3829304"/>
            <a:ext cx="4356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Difference in Log-odds associated with  </a:t>
            </a:r>
            <a:r>
              <a:rPr lang="en-US" sz="1600" dirty="0" smtClean="0">
                <a:latin typeface="+mn-lt"/>
              </a:rPr>
              <a:t>ownership</a:t>
            </a:r>
            <a:endParaRPr lang="en-US" sz="16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2176046"/>
            <a:ext cx="1844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% owner occupancy</a:t>
            </a:r>
            <a:endParaRPr lang="en-US" sz="1600" dirty="0">
              <a:latin typeface="+mn-lt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450975"/>
            <a:ext cx="8656637" cy="47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367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Subsidized rent protective in high rental neighborhoods, but not high owner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2009044" y="3829304"/>
            <a:ext cx="4356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Difference in Log-odds associated with  </a:t>
            </a:r>
            <a:r>
              <a:rPr lang="en-US" sz="1600" dirty="0" smtClean="0">
                <a:latin typeface="+mn-lt"/>
              </a:rPr>
              <a:t>ownership</a:t>
            </a:r>
            <a:endParaRPr lang="en-US" sz="16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3829304"/>
            <a:ext cx="1844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% owner occupancy</a:t>
            </a:r>
            <a:endParaRPr lang="en-US" sz="1600" dirty="0">
              <a:latin typeface="+mn-lt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1527175"/>
            <a:ext cx="8766175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06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Poor neighborhoods experience high residential instability</a:t>
            </a:r>
          </a:p>
          <a:p>
            <a:pPr lvl="1"/>
            <a:r>
              <a:rPr lang="en-US" dirty="0" smtClean="0"/>
              <a:t>Over 4 in 10 households were gone in 3 years, and more than half of households left in many neighborhoods</a:t>
            </a:r>
            <a:endParaRPr lang="en-US" dirty="0"/>
          </a:p>
          <a:p>
            <a:r>
              <a:rPr lang="en-US" dirty="0" smtClean="0"/>
              <a:t>Age and homeownership are </a:t>
            </a:r>
            <a:r>
              <a:rPr lang="en-US" dirty="0"/>
              <a:t>strongest </a:t>
            </a:r>
            <a:r>
              <a:rPr lang="en-US" dirty="0" smtClean="0"/>
              <a:t>predictive factors, </a:t>
            </a:r>
            <a:r>
              <a:rPr lang="en-US" dirty="0"/>
              <a:t>but </a:t>
            </a:r>
            <a:r>
              <a:rPr lang="en-US" dirty="0" smtClean="0"/>
              <a:t>economic factors, </a:t>
            </a:r>
            <a:r>
              <a:rPr lang="en-US" dirty="0"/>
              <a:t>collective </a:t>
            </a:r>
            <a:r>
              <a:rPr lang="en-US" dirty="0" smtClean="0"/>
              <a:t>efficacy, and built environment matter too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resilience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76800"/>
          </a:xfrm>
        </p:spPr>
        <p:txBody>
          <a:bodyPr/>
          <a:lstStyle/>
          <a:p>
            <a:r>
              <a:rPr lang="en-US" sz="3000" dirty="0" smtClean="0"/>
              <a:t>Subsidized housing may be platform to reduce instability</a:t>
            </a:r>
          </a:p>
          <a:p>
            <a:r>
              <a:rPr lang="en-US" sz="3000" dirty="0" smtClean="0"/>
              <a:t>Right mix of tenure, income and age can lower neighborhood turnover, but will poor, young renter families continue to churn?</a:t>
            </a:r>
          </a:p>
          <a:p>
            <a:r>
              <a:rPr lang="en-US" sz="3000" dirty="0"/>
              <a:t>Can investments in community participation/ collective efficacy reduce instability</a:t>
            </a:r>
            <a:r>
              <a:rPr lang="en-US" sz="3000" dirty="0" smtClean="0"/>
              <a:t>?</a:t>
            </a:r>
          </a:p>
          <a:p>
            <a:r>
              <a:rPr lang="en-US" sz="3000" dirty="0"/>
              <a:t>Geographic concentrations of residential instability are partially explained by these factors, but contagion effects should also be </a:t>
            </a:r>
            <a:r>
              <a:rPr lang="en-US" sz="3000" dirty="0" smtClean="0"/>
              <a:t>explored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3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Unit Panel Ideal for </a:t>
            </a:r>
            <a:r>
              <a:rPr lang="en-US" dirty="0" smtClean="0"/>
              <a:t>Investigating Residential Instability in Neighborhoods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Track </a:t>
            </a:r>
            <a:r>
              <a:rPr lang="en-US" dirty="0"/>
              <a:t>same units (nested within neighborhoods) over </a:t>
            </a:r>
            <a:r>
              <a:rPr lang="en-US" dirty="0" smtClean="0"/>
              <a:t>multiple </a:t>
            </a:r>
            <a:r>
              <a:rPr lang="en-US" dirty="0"/>
              <a:t>waves  </a:t>
            </a:r>
          </a:p>
          <a:p>
            <a:r>
              <a:rPr lang="en-US" dirty="0"/>
              <a:t>Turnover defined when </a:t>
            </a:r>
            <a:r>
              <a:rPr lang="en-US" dirty="0" smtClean="0"/>
              <a:t>a </a:t>
            </a:r>
            <a:r>
              <a:rPr lang="en-US" dirty="0"/>
              <a:t>household moves out and another moves </a:t>
            </a:r>
            <a:r>
              <a:rPr lang="en-US" dirty="0" smtClean="0"/>
              <a:t>in or the unit becomes vacant</a:t>
            </a:r>
            <a:endParaRPr lang="en-US" dirty="0"/>
          </a:p>
          <a:p>
            <a:r>
              <a:rPr lang="en-US" dirty="0"/>
              <a:t>Allows examination of predictors at multiple </a:t>
            </a:r>
            <a:r>
              <a:rPr lang="en-US" dirty="0" smtClean="0"/>
              <a:t>levels:</a:t>
            </a:r>
          </a:p>
          <a:p>
            <a:pPr lvl="1"/>
            <a:r>
              <a:rPr lang="en-US" dirty="0" smtClean="0"/>
              <a:t>Household</a:t>
            </a:r>
          </a:p>
          <a:p>
            <a:pPr lvl="1"/>
            <a:r>
              <a:rPr lang="en-US" dirty="0" smtClean="0"/>
              <a:t>Housing unit</a:t>
            </a:r>
          </a:p>
          <a:p>
            <a:pPr lvl="1"/>
            <a:r>
              <a:rPr lang="en-US" dirty="0" smtClean="0"/>
              <a:t>Neighborhood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5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 Survey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Representative sample of housing units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Wave I  (2002-03)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Wave II  (2005-06)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Wave III (2008-09)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9,179 housing units observed in 70 neighborhoods in 10 cities, averaging 131 housing units per neighborhood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 smtClean="0"/>
          </a:p>
          <a:p>
            <a:pPr marL="0" indent="0">
              <a:spcAft>
                <a:spcPts val="1200"/>
              </a:spcAft>
              <a:buNone/>
            </a:pPr>
            <a:endParaRPr lang="en-US" dirty="0" smtClean="0"/>
          </a:p>
          <a:p>
            <a:pPr>
              <a:spcAft>
                <a:spcPts val="1200"/>
              </a:spcAft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Multi-level (random coefficient) logistic model </a:t>
            </a:r>
          </a:p>
          <a:p>
            <a:pPr lvl="1">
              <a:spcAft>
                <a:spcPts val="800"/>
              </a:spcAft>
            </a:pPr>
            <a:r>
              <a:rPr lang="en-US" dirty="0" smtClean="0"/>
              <a:t>DV: housing unit turnover (individual level)</a:t>
            </a:r>
          </a:p>
          <a:p>
            <a:pPr lvl="1">
              <a:spcAft>
                <a:spcPts val="800"/>
              </a:spcAft>
            </a:pPr>
            <a:r>
              <a:rPr lang="en-US" dirty="0" smtClean="0"/>
              <a:t>IVs: </a:t>
            </a:r>
          </a:p>
          <a:p>
            <a:pPr lvl="2">
              <a:spcAft>
                <a:spcPts val="800"/>
              </a:spcAft>
            </a:pPr>
            <a:r>
              <a:rPr lang="en-US" dirty="0" smtClean="0"/>
              <a:t>Household: age, income, employment, financial distress, race</a:t>
            </a:r>
            <a:r>
              <a:rPr lang="en-US" dirty="0"/>
              <a:t>, </a:t>
            </a:r>
            <a:r>
              <a:rPr lang="en-US" dirty="0" smtClean="0"/>
              <a:t>nativity, homeownership, subsidized rent, collective efficacy</a:t>
            </a:r>
          </a:p>
          <a:p>
            <a:pPr lvl="2">
              <a:spcAft>
                <a:spcPts val="800"/>
              </a:spcAft>
            </a:pPr>
            <a:r>
              <a:rPr lang="en-US" dirty="0"/>
              <a:t>Housing unit: single/multi-family, </a:t>
            </a:r>
            <a:r>
              <a:rPr lang="en-US" dirty="0" smtClean="0"/>
              <a:t>physical </a:t>
            </a:r>
            <a:r>
              <a:rPr lang="en-US" dirty="0"/>
              <a:t>condition, proximity to commercial businesses, factories, or </a:t>
            </a:r>
            <a:r>
              <a:rPr lang="en-US" dirty="0" smtClean="0"/>
              <a:t>parks</a:t>
            </a:r>
          </a:p>
          <a:p>
            <a:pPr lvl="2">
              <a:spcAft>
                <a:spcPts val="800"/>
              </a:spcAft>
            </a:pPr>
            <a:r>
              <a:rPr lang="en-US" dirty="0" smtClean="0"/>
              <a:t>Neighborhood: homeownership, collective efficacy, poverty</a:t>
            </a:r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 marL="0" indent="0">
              <a:spcAft>
                <a:spcPts val="1200"/>
              </a:spcAft>
              <a:buNone/>
            </a:pPr>
            <a:endParaRPr lang="en-US" dirty="0" smtClean="0"/>
          </a:p>
          <a:p>
            <a:pPr marL="0" indent="0">
              <a:spcAft>
                <a:spcPts val="1200"/>
              </a:spcAft>
              <a:buNone/>
            </a:pPr>
            <a:endParaRPr lang="en-US" dirty="0" smtClean="0"/>
          </a:p>
          <a:p>
            <a:pPr>
              <a:spcAft>
                <a:spcPts val="1200"/>
              </a:spcAft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8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84856"/>
              </p:ext>
            </p:extLst>
          </p:nvPr>
        </p:nvGraphicFramePr>
        <p:xfrm>
          <a:off x="228600" y="1371600"/>
          <a:ext cx="8686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neighborhoods disadvantaged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6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038600"/>
            <a:ext cx="8229600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"/>
          <p:cNvSpPr txBox="1"/>
          <p:nvPr/>
        </p:nvSpPr>
        <p:spPr>
          <a:xfrm>
            <a:off x="638192" y="5876929"/>
            <a:ext cx="609552" cy="2286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Denver</a:t>
            </a:r>
            <a:endParaRPr lang="en-US" b="1" dirty="0"/>
          </a:p>
        </p:txBody>
      </p:sp>
      <p:sp>
        <p:nvSpPr>
          <p:cNvPr id="10" name="TextBox 2"/>
          <p:cNvSpPr txBox="1"/>
          <p:nvPr/>
        </p:nvSpPr>
        <p:spPr>
          <a:xfrm>
            <a:off x="1209644" y="5876929"/>
            <a:ext cx="762006" cy="45720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Des Moines</a:t>
            </a:r>
            <a:endParaRPr lang="en-US" b="1" dirty="0"/>
          </a:p>
        </p:txBody>
      </p:sp>
      <p:sp>
        <p:nvSpPr>
          <p:cNvPr id="11" name="TextBox 3"/>
          <p:cNvSpPr txBox="1"/>
          <p:nvPr/>
        </p:nvSpPr>
        <p:spPr>
          <a:xfrm>
            <a:off x="2104983" y="5876929"/>
            <a:ext cx="838190" cy="2286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Indianapolis</a:t>
            </a:r>
            <a:endParaRPr lang="en-US" b="1" dirty="0"/>
          </a:p>
        </p:txBody>
      </p:sp>
      <p:sp>
        <p:nvSpPr>
          <p:cNvPr id="12" name="TextBox 4"/>
          <p:cNvSpPr txBox="1"/>
          <p:nvPr/>
        </p:nvSpPr>
        <p:spPr>
          <a:xfrm>
            <a:off x="3371784" y="5876929"/>
            <a:ext cx="914460" cy="2286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San Antonio</a:t>
            </a:r>
            <a:endParaRPr lang="en-US" b="1" dirty="0"/>
          </a:p>
        </p:txBody>
      </p:sp>
      <p:sp>
        <p:nvSpPr>
          <p:cNvPr id="13" name="TextBox 5"/>
          <p:cNvSpPr txBox="1"/>
          <p:nvPr/>
        </p:nvSpPr>
        <p:spPr>
          <a:xfrm>
            <a:off x="4648200" y="5876929"/>
            <a:ext cx="609640" cy="2286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Seattle</a:t>
            </a:r>
            <a:endParaRPr lang="en-US" b="1" dirty="0"/>
          </a:p>
        </p:txBody>
      </p:sp>
      <p:sp>
        <p:nvSpPr>
          <p:cNvPr id="14" name="TextBox 6"/>
          <p:cNvSpPr txBox="1"/>
          <p:nvPr/>
        </p:nvSpPr>
        <p:spPr>
          <a:xfrm>
            <a:off x="5562600" y="5876929"/>
            <a:ext cx="685736" cy="2286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Hartford</a:t>
            </a:r>
            <a:endParaRPr lang="en-US" b="1" dirty="0"/>
          </a:p>
        </p:txBody>
      </p:sp>
      <p:sp>
        <p:nvSpPr>
          <p:cNvPr id="15" name="TextBox 7"/>
          <p:cNvSpPr txBox="1"/>
          <p:nvPr/>
        </p:nvSpPr>
        <p:spPr>
          <a:xfrm>
            <a:off x="6400800" y="5876929"/>
            <a:ext cx="685823" cy="2286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err="1" smtClean="0"/>
              <a:t>L’Ville</a:t>
            </a:r>
            <a:endParaRPr lang="en-US" b="1" dirty="0"/>
          </a:p>
        </p:txBody>
      </p:sp>
      <p:sp>
        <p:nvSpPr>
          <p:cNvPr id="16" name="TextBox 8"/>
          <p:cNvSpPr txBox="1"/>
          <p:nvPr/>
        </p:nvSpPr>
        <p:spPr>
          <a:xfrm>
            <a:off x="6876995" y="5876929"/>
            <a:ext cx="838189" cy="2286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Milwaukee</a:t>
            </a:r>
            <a:endParaRPr lang="en-US" b="1" dirty="0"/>
          </a:p>
        </p:txBody>
      </p:sp>
      <p:sp>
        <p:nvSpPr>
          <p:cNvPr id="17" name="TextBox 9"/>
          <p:cNvSpPr txBox="1"/>
          <p:nvPr/>
        </p:nvSpPr>
        <p:spPr>
          <a:xfrm>
            <a:off x="7486634" y="5876929"/>
            <a:ext cx="838189" cy="2286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Oakland</a:t>
            </a:r>
            <a:endParaRPr lang="en-US" b="1" dirty="0"/>
          </a:p>
        </p:txBody>
      </p:sp>
      <p:sp>
        <p:nvSpPr>
          <p:cNvPr id="18" name="TextBox 10"/>
          <p:cNvSpPr txBox="1"/>
          <p:nvPr/>
        </p:nvSpPr>
        <p:spPr>
          <a:xfrm>
            <a:off x="8229600" y="5876929"/>
            <a:ext cx="838189" cy="2286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Providence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62380" y="3721298"/>
            <a:ext cx="1371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Average: 32.3%</a:t>
            </a:r>
            <a:endParaRPr lang="en-US" sz="14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-258289" y="3690520"/>
            <a:ext cx="84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% Poor</a:t>
            </a:r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2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How frequently did housing units </a:t>
            </a:r>
            <a:r>
              <a:rPr lang="en-US" dirty="0" smtClean="0"/>
              <a:t>turn over?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1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 four in ten units </a:t>
            </a:r>
            <a:r>
              <a:rPr lang="en-US" dirty="0"/>
              <a:t>turn over in &lt; 3 years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6184728"/>
              </p:ext>
            </p:extLst>
          </p:nvPr>
        </p:nvGraphicFramePr>
        <p:xfrm>
          <a:off x="152400" y="1371600"/>
          <a:ext cx="8686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685800" y="3505200"/>
            <a:ext cx="8229600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86085" y="3184921"/>
            <a:ext cx="1371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Average: 42.5%</a:t>
            </a:r>
            <a:endParaRPr lang="en-US" sz="14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459401" y="3690520"/>
            <a:ext cx="1242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% Turnover</a:t>
            </a:r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1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How does housing unit turnover play out at the neighborhood level?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A6DD-A3DC-4CE2-A248-D8501B50D4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3CC"/>
      </a:accent1>
      <a:accent2>
        <a:srgbClr val="395DA4"/>
      </a:accent2>
      <a:accent3>
        <a:srgbClr val="FFFFFF"/>
      </a:accent3>
      <a:accent4>
        <a:srgbClr val="000000"/>
      </a:accent4>
      <a:accent5>
        <a:srgbClr val="AAADE2"/>
      </a:accent5>
      <a:accent6>
        <a:srgbClr val="335394"/>
      </a:accent6>
      <a:hlink>
        <a:srgbClr val="395DA4"/>
      </a:hlink>
      <a:folHlink>
        <a:srgbClr val="FF99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33CC"/>
        </a:accent1>
        <a:accent2>
          <a:srgbClr val="395DA4"/>
        </a:accent2>
        <a:accent3>
          <a:srgbClr val="FFFFFF"/>
        </a:accent3>
        <a:accent4>
          <a:srgbClr val="000000"/>
        </a:accent4>
        <a:accent5>
          <a:srgbClr val="AAADE2"/>
        </a:accent5>
        <a:accent6>
          <a:srgbClr val="335394"/>
        </a:accent6>
        <a:hlink>
          <a:srgbClr val="395DA4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2710</TotalTime>
  <Words>695</Words>
  <Application>Microsoft Office PowerPoint</Application>
  <PresentationFormat>On-screen Show (4:3)</PresentationFormat>
  <Paragraphs>151</Paragraphs>
  <Slides>24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Neighborhood Stability and Neighborhood Change: A Study of Housing Unit Turnover in Low-Income Neighborhoods</vt:lpstr>
      <vt:lpstr>A look at Neighborhood Stability </vt:lpstr>
      <vt:lpstr>Housing Unit Panel Ideal for Investigating Residential Instability in Neighborhoods</vt:lpstr>
      <vt:lpstr>Making Connections Survey Data</vt:lpstr>
      <vt:lpstr>Methods</vt:lpstr>
      <vt:lpstr>Target neighborhoods disadvantaged </vt:lpstr>
      <vt:lpstr>Research Question 1</vt:lpstr>
      <vt:lpstr>Over four in ten units turn over in &lt; 3 years</vt:lpstr>
      <vt:lpstr>Research Question 2</vt:lpstr>
      <vt:lpstr>Using Resident Defined Neighborhoods</vt:lpstr>
      <vt:lpstr>Low Turnover in High Homeownership N’hoods</vt:lpstr>
      <vt:lpstr>Research Question 3</vt:lpstr>
      <vt:lpstr>Household factors</vt:lpstr>
      <vt:lpstr>Age a big driver in turnover</vt:lpstr>
      <vt:lpstr>Low-income households turn over more</vt:lpstr>
      <vt:lpstr>Employment, Financial Distress, and Collective Efficacy Matter</vt:lpstr>
      <vt:lpstr>Small difference by race/ethnicity or nativity</vt:lpstr>
      <vt:lpstr>Housing unit factors</vt:lpstr>
      <vt:lpstr>Turnover lower single-family homes</vt:lpstr>
      <vt:lpstr>Neighborhood factors</vt:lpstr>
      <vt:lpstr>Individual &amp; neighborhood ownership associated with less turnover</vt:lpstr>
      <vt:lpstr>Subsidized rent protective in high rental neighborhoods, but not high owner</vt:lpstr>
      <vt:lpstr>Recap </vt:lpstr>
      <vt:lpstr>Implications for resilience</vt:lpstr>
    </vt:vector>
  </TitlesOfParts>
  <Company>The Urban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www.urban.org</dc:title>
  <dc:creator>DCampbel</dc:creator>
  <cp:lastModifiedBy>Theodos, Brett</cp:lastModifiedBy>
  <cp:revision>151</cp:revision>
  <cp:lastPrinted>2012-01-23T17:58:08Z</cp:lastPrinted>
  <dcterms:created xsi:type="dcterms:W3CDTF">2006-04-19T21:22:41Z</dcterms:created>
  <dcterms:modified xsi:type="dcterms:W3CDTF">2013-03-25T18:44:47Z</dcterms:modified>
</cp:coreProperties>
</file>